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29"/>
  </p:notesMasterIdLst>
  <p:handoutMasterIdLst>
    <p:handoutMasterId r:id="rId30"/>
  </p:handoutMasterIdLst>
  <p:sldIdLst>
    <p:sldId id="634" r:id="rId2"/>
    <p:sldId id="525" r:id="rId3"/>
    <p:sldId id="586" r:id="rId4"/>
    <p:sldId id="256" r:id="rId5"/>
    <p:sldId id="725" r:id="rId6"/>
    <p:sldId id="768" r:id="rId7"/>
    <p:sldId id="526" r:id="rId8"/>
    <p:sldId id="772" r:id="rId9"/>
    <p:sldId id="556" r:id="rId10"/>
    <p:sldId id="698" r:id="rId11"/>
    <p:sldId id="651" r:id="rId12"/>
    <p:sldId id="679" r:id="rId13"/>
    <p:sldId id="683" r:id="rId14"/>
    <p:sldId id="755" r:id="rId15"/>
    <p:sldId id="687" r:id="rId16"/>
    <p:sldId id="774" r:id="rId17"/>
    <p:sldId id="688" r:id="rId18"/>
    <p:sldId id="746" r:id="rId19"/>
    <p:sldId id="773" r:id="rId20"/>
    <p:sldId id="689" r:id="rId21"/>
    <p:sldId id="544" r:id="rId22"/>
    <p:sldId id="747" r:id="rId23"/>
    <p:sldId id="690" r:id="rId24"/>
    <p:sldId id="691" r:id="rId25"/>
    <p:sldId id="757" r:id="rId26"/>
    <p:sldId id="769" r:id="rId27"/>
    <p:sldId id="770" r:id="rId28"/>
  </p:sldIdLst>
  <p:sldSz cx="9144000" cy="5143500" type="screen16x9"/>
  <p:notesSz cx="6858000" cy="9144000"/>
  <p:embeddedFontLst>
    <p:embeddedFont>
      <p:font typeface="Cambria Math" pitchFamily="18" charset="0"/>
      <p:regular r:id="rId31"/>
    </p:embeddedFont>
    <p:embeddedFont>
      <p:font typeface="楷体" pitchFamily="49" charset="-122"/>
      <p:regular r:id="rId32"/>
    </p:embeddedFont>
    <p:embeddedFont>
      <p:font typeface="仿宋" pitchFamily="49" charset="-122"/>
      <p:regular r:id="rId33"/>
    </p:embeddedFont>
    <p:embeddedFont>
      <p:font typeface="隶书" pitchFamily="49" charset="-122"/>
      <p:regular r:id="rId34"/>
    </p:embeddedFont>
    <p:embeddedFont>
      <p:font typeface="Calibri" pitchFamily="34" charset="0"/>
      <p:regular r:id="rId35"/>
      <p:bold r:id="rId36"/>
      <p:italic r:id="rId37"/>
      <p:boldItalic r:id="rId38"/>
    </p:embeddedFont>
    <p:embeddedFont>
      <p:font typeface="黑体" pitchFamily="49" charset="-122"/>
      <p:regular r:id="rId3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72">
          <p15:clr>
            <a:srgbClr val="A4A3A4"/>
          </p15:clr>
        </p15:guide>
        <p15:guide id="2" pos="280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72"/>
        <p:guide pos="28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605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64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935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6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784924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01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92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626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39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749041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7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910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783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62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9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timing>
    <p:tnLst>
      <p:par>
        <p:cTn id="1" dur="indefinite" restart="never" nodeType="tmRoot"/>
      </p:par>
    </p:tnLst>
  </p:timing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83568" y="1203598"/>
            <a:ext cx="7997825" cy="2953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第五章</a:t>
            </a:r>
            <a:r>
              <a:rPr lang="en-US" altLang="zh-CN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一元一次方程</a:t>
            </a:r>
            <a:r>
              <a:rPr lang="zh-CN" altLang="en-US" sz="32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  </a:t>
            </a:r>
            <a:endParaRPr lang="en-US" altLang="zh-CN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5.2 </a:t>
            </a:r>
            <a:r>
              <a:rPr lang="en-US" altLang="zh-CN" sz="4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4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解</a:t>
            </a:r>
            <a:r>
              <a:rPr lang="zh-CN" altLang="en-US" sz="4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一元一次方程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</a:t>
            </a:r>
            <a:endParaRPr lang="en-US" altLang="zh-CN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</a:t>
            </a: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课时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利用去分母解一元一次方程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065530" y="1700530"/>
            <a:ext cx="7113905" cy="2676525"/>
          </a:xfrm>
          <a:prstGeom prst="rect">
            <a:avLst/>
          </a:prstGeom>
          <a:solidFill>
            <a:srgbClr val="FFF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8534" y="1719037"/>
            <a:ext cx="6735763" cy="27304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25000"/>
              </a:lnSpc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解一元一次方程的一般步骤包括：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去分母、去括号、移项、合并同类项、系数化为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 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通过这些步骤可以使以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为未知数的方程逐步向着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的形式转化，这个过程主要依据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等式的基本性质和运算律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0" lang="zh-CN" altLang="en-US" sz="2800" b="1" kern="1200" cap="none" spc="0" normalizeH="0" baseline="0" noProof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6DA7288A-DF5B-E4E6-654B-9674CC7F555B}"/>
              </a:ext>
            </a:extLst>
          </p:cNvPr>
          <p:cNvGrpSpPr/>
          <p:nvPr/>
        </p:nvGrpSpPr>
        <p:grpSpPr>
          <a:xfrm>
            <a:off x="905801" y="1043976"/>
            <a:ext cx="3666199" cy="461665"/>
            <a:chOff x="460374" y="864542"/>
            <a:chExt cx="3666199" cy="461665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D17BAC18-0DBA-BE25-ECFB-A4AA21EDE8D5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9" name="圆角矩形 14">
                <a:extLst>
                  <a:ext uri="{FF2B5EF4-FFF2-40B4-BE49-F238E27FC236}">
                    <a16:creationId xmlns:a16="http://schemas.microsoft.com/office/drawing/2014/main" xmlns="" id="{14FADE74-FCBD-E32D-1B7D-7007E8B2DB53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文本框 22">
                <a:extLst>
                  <a:ext uri="{FF2B5EF4-FFF2-40B4-BE49-F238E27FC236}">
                    <a16:creationId xmlns:a16="http://schemas.microsoft.com/office/drawing/2014/main" xmlns="" id="{D4B1737E-F955-2785-9B77-C67E51FA8B78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</a:p>
            </p:txBody>
          </p:sp>
        </p:grp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73A849AC-A7DF-B6C5-D012-1B04546769E0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8955" y="1443038"/>
            <a:ext cx="191643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1800" b="1" kern="1200" cap="none" spc="0" normalizeH="0" baseline="0" noProof="0" dirty="0">
                <a:solidFill>
                  <a:srgbClr val="0000F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解下列方程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13315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3129049"/>
              </p:ext>
            </p:extLst>
          </p:nvPr>
        </p:nvGraphicFramePr>
        <p:xfrm>
          <a:off x="2518410" y="1336040"/>
          <a:ext cx="2214245" cy="628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r:id="rId3" imgW="1421765" imgH="406400" progId="Equation.DSMT4">
                  <p:embed/>
                </p:oleObj>
              </mc:Choice>
              <mc:Fallback>
                <p:oleObj r:id="rId3" imgW="1421765" imgH="406400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8410" y="1336040"/>
                        <a:ext cx="2214245" cy="62801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683385" y="1945640"/>
            <a:ext cx="3926075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0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kumimoji="0" lang="zh-CN" altLang="en-US" sz="20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：去分母（方程两边乘</a:t>
            </a:r>
            <a:r>
              <a:rPr kumimoji="0" lang="en-US" altLang="zh-CN" sz="20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4</a:t>
            </a:r>
            <a:r>
              <a:rPr kumimoji="0" lang="zh-CN" altLang="en-US" sz="20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），得</a:t>
            </a:r>
          </a:p>
        </p:txBody>
      </p:sp>
      <p:sp>
        <p:nvSpPr>
          <p:cNvPr id="11" name="TextBox 4"/>
          <p:cNvSpPr txBox="1"/>
          <p:nvPr/>
        </p:nvSpPr>
        <p:spPr>
          <a:xfrm>
            <a:off x="2445385" y="2440939"/>
            <a:ext cx="377539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2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+ 1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 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 4 = 8 +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 – </a:t>
            </a:r>
            <a:r>
              <a:rPr kumimoji="0" lang="en-US" altLang="zh-CN" sz="22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1999297" y="2926714"/>
            <a:ext cx="4411785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200" b="1" kern="1200" cap="none" spc="0" normalizeH="0" baseline="0" noProof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去括号，得 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2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+ 2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 4 = 8 + 2 – </a:t>
            </a:r>
            <a:r>
              <a:rPr kumimoji="0" lang="en-US" altLang="zh-CN" sz="22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2011997" y="3425189"/>
            <a:ext cx="4147289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2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移项，得 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2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 </a:t>
            </a:r>
            <a:r>
              <a:rPr kumimoji="0" lang="en-US" altLang="zh-CN" sz="22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 8 + 2 – 2 + 4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1994535" y="3931602"/>
            <a:ext cx="3389069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2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 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2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 12.</a:t>
            </a:r>
            <a:r>
              <a:rPr kumimoji="0" lang="zh-CN" altLang="en-US" sz="22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9" name="Text Box 18"/>
          <p:cNvSpPr txBox="1"/>
          <p:nvPr/>
        </p:nvSpPr>
        <p:spPr>
          <a:xfrm>
            <a:off x="1967547" y="4455477"/>
            <a:ext cx="2964273" cy="430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zh-CN" altLang="en-US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22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 4.</a:t>
            </a:r>
            <a:r>
              <a:rPr lang="zh-CN" altLang="en-US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301675" y="1099445"/>
            <a:ext cx="2590805" cy="25384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t">
            <a:spAutoFit/>
          </a:bodyPr>
          <a:lstStyle/>
          <a:p>
            <a:pPr algn="just" eaLnBrk="1" latinLnBrk="0" hangingPunct="1">
              <a:lnSpc>
                <a:spcPct val="135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注意这些步骤不是</a:t>
            </a:r>
          </a:p>
          <a:p>
            <a:pPr algn="just" eaLnBrk="1" latinLnBrk="0" hangingPunct="1">
              <a:lnSpc>
                <a:spcPct val="135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固定不变的，有时</a:t>
            </a:r>
          </a:p>
          <a:p>
            <a:pPr algn="just" eaLnBrk="1" latinLnBrk="0" hangingPunct="1">
              <a:lnSpc>
                <a:spcPct val="135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可以省略某个步骤</a:t>
            </a:r>
          </a:p>
          <a:p>
            <a:pPr algn="just" eaLnBrk="1" latinLnBrk="0" hangingPunct="1">
              <a:lnSpc>
                <a:spcPct val="135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或调换某两个步骤</a:t>
            </a:r>
          </a:p>
          <a:p>
            <a:pPr algn="just" eaLnBrk="1" latinLnBrk="0" hangingPunct="1">
              <a:lnSpc>
                <a:spcPct val="135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的顺序，要根据方</a:t>
            </a:r>
          </a:p>
          <a:p>
            <a:pPr algn="just" eaLnBrk="1" latinLnBrk="0" hangingPunct="1">
              <a:lnSpc>
                <a:spcPct val="135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程的特点灵活选用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73" name="Text Box 3"/>
          <p:cNvSpPr txBox="1">
            <a:spLocks noChangeArrowheads="1"/>
          </p:cNvSpPr>
          <p:nvPr/>
        </p:nvSpPr>
        <p:spPr bwMode="auto">
          <a:xfrm>
            <a:off x="6084168" y="3723878"/>
            <a:ext cx="2694940" cy="10147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对于</a:t>
            </a:r>
            <a:r>
              <a:rPr lang="en-US" altLang="zh-CN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000" b="1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+2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4=8+2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000" b="1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，也可以</a:t>
            </a:r>
            <a:r>
              <a:rPr lang="zh-CN" altLang="en-US" sz="2000" b="1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先</a:t>
            </a:r>
            <a:r>
              <a:rPr lang="zh-CN" altLang="en-US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</a:t>
            </a:r>
            <a:r>
              <a:rPr lang="zh-CN" altLang="en-US" sz="2000" b="1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再</a:t>
            </a:r>
            <a:r>
              <a:rPr lang="zh-CN" altLang="en-US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</a:t>
            </a:r>
            <a:r>
              <a:rPr lang="en-US" altLang="zh-CN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60FE7133-9476-4959-220C-8CAC2BCFAE78}"/>
              </a:ext>
            </a:extLst>
          </p:cNvPr>
          <p:cNvGrpSpPr/>
          <p:nvPr/>
        </p:nvGrpSpPr>
        <p:grpSpPr>
          <a:xfrm>
            <a:off x="905801" y="899427"/>
            <a:ext cx="3666199" cy="461665"/>
            <a:chOff x="460374" y="864542"/>
            <a:chExt cx="3666199" cy="461665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BFECCE49-B889-B0AD-6316-38E05A264DE0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7" name="圆角矩形 14">
                <a:extLst>
                  <a:ext uri="{FF2B5EF4-FFF2-40B4-BE49-F238E27FC236}">
                    <a16:creationId xmlns:a16="http://schemas.microsoft.com/office/drawing/2014/main" xmlns="" id="{C9C1F3E2-047C-4D55-0E7B-4AB78EF41A62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文本框 22">
                <a:extLst>
                  <a:ext uri="{FF2B5EF4-FFF2-40B4-BE49-F238E27FC236}">
                    <a16:creationId xmlns:a16="http://schemas.microsoft.com/office/drawing/2014/main" xmlns="" id="{73B715D2-D8A3-EFA9-0A65-20E712F91422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学生活动二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548FA72A-04F2-BE17-6056-4E5A1BE617AA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1" grpId="0"/>
      <p:bldP spid="12" grpId="0" bldLvl="0" animBg="1"/>
      <p:bldP spid="13" grpId="0" bldLvl="0" animBg="1"/>
      <p:bldP spid="18" grpId="0" bldLvl="0" animBg="1"/>
      <p:bldP spid="19" grpId="0"/>
      <p:bldP spid="20" grpId="0" animBg="1"/>
      <p:bldP spid="7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253994"/>
              </p:ext>
            </p:extLst>
          </p:nvPr>
        </p:nvGraphicFramePr>
        <p:xfrm>
          <a:off x="1787790" y="1079580"/>
          <a:ext cx="2768684" cy="721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r:id="rId3" imgW="1548765" imgH="406400" progId="Equation.DSMT4">
                  <p:embed/>
                </p:oleObj>
              </mc:Choice>
              <mc:Fallback>
                <p:oleObj r:id="rId3" imgW="1548765" imgH="406400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87790" y="1079580"/>
                        <a:ext cx="2768684" cy="72167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547664" y="1832263"/>
            <a:ext cx="4669868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kumimoji="0" lang="zh-CN" altLang="en-US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：去分母（方程两边乘</a:t>
            </a:r>
            <a:r>
              <a:rPr kumimoji="0" lang="en-US" altLang="zh-CN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6</a:t>
            </a:r>
            <a:r>
              <a:rPr kumimoji="0" lang="zh-CN" altLang="en-US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），得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2339752" y="2284383"/>
            <a:ext cx="477246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kumimoji="0" lang="en-US" altLang="zh-CN" sz="24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+ 3</a:t>
            </a:r>
            <a:r>
              <a:rPr kumimoji="0" lang="zh-CN" alt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4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– 1</a:t>
            </a:r>
            <a:r>
              <a:rPr kumimoji="0" lang="zh-CN" alt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 18 – 2</a:t>
            </a:r>
            <a:r>
              <a:rPr kumimoji="0" lang="zh-CN" alt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4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– 1</a:t>
            </a:r>
            <a:r>
              <a:rPr kumimoji="0" lang="zh-CN" alt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959293" y="2714943"/>
            <a:ext cx="533351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去括号，得</a:t>
            </a:r>
            <a:r>
              <a:rPr kumimoji="0" lang="zh-CN" alt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kumimoji="0" lang="en-US" altLang="zh-CN" sz="24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+ 3</a:t>
            </a:r>
            <a:r>
              <a:rPr kumimoji="0" lang="en-US" altLang="zh-CN" sz="24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 3 = 18 – 4</a:t>
            </a:r>
            <a:r>
              <a:rPr kumimoji="0" lang="en-US" altLang="zh-CN" sz="24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 + 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1976755" y="3167063"/>
            <a:ext cx="4988866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移项，得</a:t>
            </a:r>
            <a:r>
              <a:rPr kumimoji="0" lang="zh-CN" alt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kumimoji="0" lang="en-US" altLang="zh-CN" sz="24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+ 3</a:t>
            </a:r>
            <a:r>
              <a:rPr kumimoji="0" lang="en-US" altLang="zh-CN" sz="24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 +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4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 18 + 2 + 3</a:t>
            </a:r>
            <a:r>
              <a:rPr kumimoji="0" lang="zh-CN" alt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1959293" y="3617595"/>
            <a:ext cx="3756156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</a:t>
            </a:r>
            <a:r>
              <a:rPr kumimoji="0" lang="zh-CN" alt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kumimoji="0" lang="en-US" altLang="zh-CN" sz="24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 23</a:t>
            </a:r>
            <a:r>
              <a:rPr kumimoji="0" lang="zh-CN" altLang="en-US" sz="24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2012354" y="4186733"/>
            <a:ext cx="2194832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kumimoji="0" lang="en-US" altLang="zh-CN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7360364"/>
              </p:ext>
            </p:extLst>
          </p:nvPr>
        </p:nvGraphicFramePr>
        <p:xfrm>
          <a:off x="4201984" y="4079260"/>
          <a:ext cx="844796" cy="729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r:id="rId5" imgW="469900" imgH="406400" progId="Equation.DSMT4">
                  <p:embed/>
                </p:oleObj>
              </mc:Choice>
              <mc:Fallback>
                <p:oleObj r:id="rId5" imgW="469900" imgH="406400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01984" y="4079260"/>
                        <a:ext cx="844796" cy="7296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  <p:bldP spid="10" grpId="0" bldLvl="0" animBg="1"/>
      <p:bldP spid="11" grpId="0" bldLvl="0" animBg="1"/>
      <p:bldP spid="12" grpId="0" bldLvl="0" animBg="1"/>
      <p:bldP spid="18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graphicFrame>
        <p:nvGraphicFramePr>
          <p:cNvPr id="2" name="对象 -21474826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480378"/>
              </p:ext>
            </p:extLst>
          </p:nvPr>
        </p:nvGraphicFramePr>
        <p:xfrm>
          <a:off x="2624512" y="1678821"/>
          <a:ext cx="3894975" cy="89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r:id="rId3" imgW="1828800" imgH="419100" progId="Equation.DSMT4">
                  <p:embed/>
                </p:oleObj>
              </mc:Choice>
              <mc:Fallback>
                <p:oleObj r:id="rId3" imgW="1828800" imgH="4191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24512" y="1678821"/>
                        <a:ext cx="3894975" cy="892929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"/>
          <p:cNvSpPr txBox="1"/>
          <p:nvPr/>
        </p:nvSpPr>
        <p:spPr>
          <a:xfrm>
            <a:off x="829529" y="1779662"/>
            <a:ext cx="191643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1800" b="1" kern="1200" cap="none" spc="0" normalizeH="0" baseline="0" noProof="0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2400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解下列方程</a:t>
            </a:r>
            <a:r>
              <a:rPr kumimoji="0" lang="en-US" altLang="zh-CN" sz="2400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D07D390-7614-205F-4D89-9A445347C6D5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4779A7F6-B635-D3C5-A30D-B06CC82EC534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0" name="圆角矩形 14">
                <a:extLst>
                  <a:ext uri="{FF2B5EF4-FFF2-40B4-BE49-F238E27FC236}">
                    <a16:creationId xmlns:a16="http://schemas.microsoft.com/office/drawing/2014/main" xmlns="" id="{8BAD94CD-53CC-8AEF-35A6-B9F989F7E607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文本框 22">
                <a:extLst>
                  <a:ext uri="{FF2B5EF4-FFF2-40B4-BE49-F238E27FC236}">
                    <a16:creationId xmlns:a16="http://schemas.microsoft.com/office/drawing/2014/main" xmlns="" id="{E20705F7-19A4-51CE-D6F9-F57E2ED40F7C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学生活动三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CE15AD44-CF3F-F03E-335C-BEADF8D6ABBF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00"/>
          <p:cNvSpPr txBox="1"/>
          <p:nvPr/>
        </p:nvSpPr>
        <p:spPr>
          <a:xfrm>
            <a:off x="815756" y="2620647"/>
            <a:ext cx="7884795" cy="1684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利用分数的基本性质，可以将分子、分母同乘以一个数，将分母化成整数就可以解决了.在这里，将分子分母同乘以10即可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 rot="21469075">
            <a:off x="5682597" y="3849518"/>
            <a:ext cx="2834533" cy="910747"/>
          </a:xfrm>
          <a:prstGeom prst="wedgeEllipseCallout">
            <a:avLst>
              <a:gd name="adj1" fmla="val -17225"/>
              <a:gd name="adj2" fmla="val -64694"/>
            </a:avLst>
          </a:prstGeom>
          <a:solidFill>
            <a:srgbClr val="FFFF00"/>
          </a:solidFill>
          <a:ln w="9525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化归的思想！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对象 -21474826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47106"/>
              </p:ext>
            </p:extLst>
          </p:nvPr>
        </p:nvGraphicFramePr>
        <p:xfrm>
          <a:off x="1718183" y="915566"/>
          <a:ext cx="3591129" cy="823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r:id="rId3" imgW="1828800" imgH="419100" progId="Equation.DSMT4">
                  <p:embed/>
                </p:oleObj>
              </mc:Choice>
              <mc:Fallback>
                <p:oleObj r:id="rId3" imgW="1828800" imgH="4191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18183" y="915566"/>
                        <a:ext cx="3591129" cy="82327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/>
              <p:cNvSpPr txBox="1"/>
              <p:nvPr/>
            </p:nvSpPr>
            <p:spPr>
              <a:xfrm>
                <a:off x="1462735" y="1756607"/>
                <a:ext cx="6835477" cy="561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8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解：原方程可化为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i="0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30</m:t>
                        </m:r>
                        <m:r>
                          <a:rPr lang="zh-CN" alt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altLang="zh-CN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 – 1</m:t>
                        </m:r>
                        <m:r>
                          <a:rPr lang="zh-CN" altLang="en-US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2.5=</a:t>
                </a:r>
                <a:r>
                  <a:rPr lang="en-US" altLang="zh-CN" b="1" dirty="0">
                    <a:solidFill>
                      <a:schemeClr val="tx1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1" i="1">
                            <a:solidFill>
                              <a:schemeClr val="tx1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4+20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i="0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-7.5</a:t>
                </a:r>
                <a:endPara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文本框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2735" y="1756607"/>
                <a:ext cx="6835477" cy="561436"/>
              </a:xfrm>
              <a:prstGeom prst="rect">
                <a:avLst/>
              </a:prstGeom>
              <a:blipFill rotWithShape="1">
                <a:blip r:embed="rId5"/>
                <a:stretch>
                  <a:fillRect l="-803" b="-54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1444918" y="2360191"/>
            <a:ext cx="3435556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1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kumimoji="0" lang="zh-CN" altLang="en-US" sz="1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去分母（方程两边乘</a:t>
            </a:r>
            <a:r>
              <a:rPr kumimoji="0" lang="en-US" altLang="zh-CN" sz="1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10</a:t>
            </a:r>
            <a:r>
              <a:rPr kumimoji="0" lang="zh-CN" altLang="en-US" sz="1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），得</a:t>
            </a:r>
          </a:p>
        </p:txBody>
      </p:sp>
      <p:sp>
        <p:nvSpPr>
          <p:cNvPr id="24" name="TextBox 4"/>
          <p:cNvSpPr txBox="1"/>
          <p:nvPr/>
        </p:nvSpPr>
        <p:spPr>
          <a:xfrm>
            <a:off x="2401546" y="2771671"/>
            <a:ext cx="38619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150</a:t>
            </a:r>
            <a:r>
              <a:rPr kumimoji="0" lang="zh-CN" altLang="en-US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1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– 1</a:t>
            </a:r>
            <a:r>
              <a:rPr kumimoji="0" lang="zh-CN" altLang="en-US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zh-CN" altLang="en-US" sz="1800" b="1" kern="1200" cap="none" spc="0" normalizeH="0" baseline="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  2</a:t>
            </a:r>
            <a:r>
              <a:rPr kumimoji="0" lang="zh-CN" altLang="en-US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 +20</a:t>
            </a:r>
            <a:r>
              <a:rPr kumimoji="0" lang="en-US" altLang="zh-CN" sz="1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zh-CN" altLang="en-US" sz="1800" b="1" kern="1200" cap="none" spc="0" normalizeH="0" baseline="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1864336" y="3139971"/>
            <a:ext cx="4557658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1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去括号，得</a:t>
            </a:r>
            <a:r>
              <a:rPr kumimoji="0" lang="zh-CN" altLang="en-US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150</a:t>
            </a:r>
            <a:r>
              <a:rPr kumimoji="0" lang="en-US" altLang="zh-CN" sz="1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－150－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 = 8 +40</a:t>
            </a:r>
            <a:r>
              <a:rPr kumimoji="0" lang="en-US" altLang="zh-CN" sz="1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kumimoji="0" lang="en-US" altLang="zh-CN" sz="1800" b="1" i="1" kern="1200" cap="none" spc="0" normalizeH="0" baseline="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kumimoji="0" lang="en-US" altLang="zh-CN" sz="1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75</a:t>
            </a:r>
            <a:r>
              <a:rPr kumimoji="0" lang="zh-CN" altLang="en-US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1881798" y="3592091"/>
            <a:ext cx="4166525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1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移项，得</a:t>
            </a:r>
            <a:r>
              <a:rPr kumimoji="0" lang="zh-CN" altLang="en-US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150</a:t>
            </a:r>
            <a:r>
              <a:rPr kumimoji="0" lang="en-US" altLang="zh-CN" sz="1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kumimoji="0" lang="en-US" altLang="zh-CN" sz="1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 8 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75+ 150+25</a:t>
            </a:r>
            <a:r>
              <a:rPr kumimoji="0" lang="zh-CN" altLang="en-US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1864336" y="4042623"/>
            <a:ext cx="2969146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1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</a:t>
            </a:r>
            <a:r>
              <a:rPr kumimoji="0" lang="zh-CN" altLang="en-US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110</a:t>
            </a:r>
            <a:r>
              <a:rPr kumimoji="0" lang="en-US" altLang="zh-CN" sz="1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 </a:t>
            </a:r>
            <a:r>
              <a:rPr kumimoji="0" lang="en-US" sz="1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 Box 18"/>
              <p:cNvSpPr txBox="1">
                <a:spLocks noChangeArrowheads="1"/>
              </p:cNvSpPr>
              <p:nvPr/>
            </p:nvSpPr>
            <p:spPr bwMode="auto">
              <a:xfrm>
                <a:off x="1837348" y="4487758"/>
                <a:ext cx="2351926" cy="53662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>
                <a:spAutoFit/>
              </a:bodyPr>
              <a:lstStyle/>
              <a:p>
                <a:pPr marR="0" defTabSz="914400" eaLnBrk="1" hangingPunct="1">
                  <a:buClrTx/>
                  <a:buSzTx/>
                  <a:buFontTx/>
                  <a:defRPr/>
                </a:pPr>
                <a:r>
                  <a:rPr kumimoji="0" lang="zh-CN" altLang="en-US" sz="1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系数化为</a:t>
                </a:r>
                <a:r>
                  <a:rPr kumimoji="0" lang="en-US" altLang="zh-CN" sz="1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zh-CN" altLang="en-US" sz="1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，得</a:t>
                </a:r>
                <a:r>
                  <a:rPr lang="en-US" altLang="zh-CN" b="1" i="1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=</a:t>
                </a:r>
                <a:r>
                  <a:rPr lang="en-US" altLang="zh-CN" b="1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1" i="1"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54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55</m:t>
                        </m:r>
                      </m:den>
                    </m:f>
                  </m:oMath>
                </a14:m>
                <a:r>
                  <a:rPr lang="en-US" altLang="zh-CN" b="1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endParaRPr kumimoji="0" lang="zh-CN" altLang="en-US" sz="1800" b="1" kern="1200" cap="none" spc="0" normalizeH="0" baseline="0" noProof="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7348" y="4487758"/>
                <a:ext cx="2351926" cy="536622"/>
              </a:xfrm>
              <a:prstGeom prst="rect">
                <a:avLst/>
              </a:prstGeom>
              <a:blipFill rotWithShape="1">
                <a:blip r:embed="rId6"/>
                <a:stretch>
                  <a:fillRect l="-2073" b="-568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bldLvl="0" animBg="1"/>
      <p:bldP spid="24" grpId="0"/>
      <p:bldP spid="25" grpId="0" bldLvl="0" animBg="1"/>
      <p:bldP spid="26" grpId="0" bldLvl="0" animBg="1"/>
      <p:bldP spid="27" grpId="0" bldLvl="0" animBg="1"/>
      <p:bldP spid="2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43608" y="2643758"/>
                <a:ext cx="7488832" cy="2088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2.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解方程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  <m:r>
                      <a:rPr lang="en-US" altLang="zh-CN" sz="2400" b="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a:rPr lang="zh-CN" altLang="en-US" sz="2400" b="0" i="1" dirty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，去分母正确的是（      ）</a:t>
                </a:r>
                <a:endParaRPr lang="en-US" altLang="zh-CN" sz="2400" dirty="0" smtClean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AutoNum type="alphaUcPeriod"/>
                </a:pP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－（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  <m:r>
                      <a:rPr lang="zh-CN" altLang="en-US" sz="2400" b="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1</m:t>
                    </m:r>
                    <m:r>
                      <a:rPr lang="en-US" altLang="zh-CN" sz="2400" b="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）＝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               B. 2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24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  <m:r>
                      <a:rPr lang="zh-CN" altLang="en-US" sz="2400" b="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1</m:t>
                    </m:r>
                    <m:r>
                      <a:rPr lang="en-US" altLang="zh-CN" sz="2400" b="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）＝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6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C. 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  <m:r>
                      <a:rPr lang="zh-CN" altLang="en-US" sz="2400" b="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1</m:t>
                    </m:r>
                    <m:r>
                      <a:rPr lang="en-US" altLang="zh-CN" sz="2400" b="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）＝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             D. 3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24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  <m:r>
                      <a:rPr lang="zh-CN" altLang="en-US" sz="2400" b="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1</m:t>
                    </m:r>
                    <m:r>
                      <a:rPr lang="en-US" altLang="zh-CN" sz="2400" b="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）＝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6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643758"/>
                <a:ext cx="7488832" cy="2088072"/>
              </a:xfrm>
              <a:prstGeom prst="rect">
                <a:avLst/>
              </a:prstGeom>
              <a:blipFill rotWithShape="1">
                <a:blip r:embed="rId2"/>
                <a:stretch>
                  <a:fillRect l="-1221" b="-29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983924" y="775172"/>
                <a:ext cx="5976664" cy="2082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1.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方程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  <m:r>
                          <a:rPr lang="zh-CN" altLang="en-US" sz="2400" b="0" i="1" dirty="0" smtClean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0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可以变形为（      ）</a:t>
                </a:r>
                <a:endParaRPr lang="en-US" altLang="zh-CN" sz="2400" dirty="0" smtClean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AutoNum type="alphaUcPeriod"/>
                </a:pP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0               B. 6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0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C. 6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＋</a:t>
                </a:r>
                <a:r>
                  <a:rPr lang="en-US" altLang="zh-CN" sz="2400" dirty="0" smtClean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0               D. 6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＋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x</m:t>
                    </m:r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</a:t>
                </a:r>
                <a:endParaRPr lang="zh-CN" altLang="en-US" sz="2400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924" y="775172"/>
                <a:ext cx="5976664" cy="2082686"/>
              </a:xfrm>
              <a:prstGeom prst="rect">
                <a:avLst/>
              </a:prstGeom>
              <a:blipFill rotWithShape="1">
                <a:blip r:embed="rId3"/>
                <a:stretch>
                  <a:fillRect l="-1529" b="-26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212" name="矩形 48211"/>
          <p:cNvSpPr/>
          <p:nvPr/>
        </p:nvSpPr>
        <p:spPr>
          <a:xfrm>
            <a:off x="5189008" y="1103120"/>
            <a:ext cx="484428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</a:p>
        </p:txBody>
      </p:sp>
      <p:sp>
        <p:nvSpPr>
          <p:cNvPr id="107581" name="矩形 107580"/>
          <p:cNvSpPr/>
          <p:nvPr/>
        </p:nvSpPr>
        <p:spPr>
          <a:xfrm>
            <a:off x="6508493" y="2978152"/>
            <a:ext cx="453970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7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7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7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12" grpId="0"/>
      <p:bldP spid="10758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82" name="矩形 107581"/>
          <p:cNvSpPr/>
          <p:nvPr/>
        </p:nvSpPr>
        <p:spPr>
          <a:xfrm>
            <a:off x="1324174" y="2067693"/>
            <a:ext cx="467436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01342" y="1059581"/>
                <a:ext cx="8136904" cy="2115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3.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解方程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a:rPr lang="zh-CN" altLang="en-US" sz="2400" b="0" i="1" dirty="0" smtClean="0"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zh-CN" altLang="en-US" sz="2400" b="0" i="1" dirty="0" smtClean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＋</m:t>
                    </m:r>
                    <m:f>
                      <m:fPr>
                        <m:ctrlPr>
                          <a:rPr lang="en-US" altLang="zh-CN" sz="2400" i="1" smtClean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a:rPr lang="zh-CN" altLang="en-US" sz="2400" b="0" i="1" dirty="0" smtClean="0"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6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，为了去分母应将方程两边同乘（      ）</a:t>
                </a:r>
                <a:endParaRPr lang="en-US" altLang="zh-CN" sz="2400" dirty="0" smtClean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AutoNum type="alphaUcPeriod"/>
                </a:pP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30           B. 15            C. 10         D. 6</a:t>
                </a:r>
                <a:endParaRPr lang="en-US" altLang="zh-CN" sz="2400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342" y="1059581"/>
                <a:ext cx="8136904" cy="2115131"/>
              </a:xfrm>
              <a:prstGeom prst="rect">
                <a:avLst/>
              </a:prstGeom>
              <a:blipFill rotWithShape="1">
                <a:blip r:embed="rId2"/>
                <a:stretch>
                  <a:fillRect l="-1199" b="-25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27584" y="3147814"/>
                <a:ext cx="8136904" cy="1463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4.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将方程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400" i="1" dirty="0" smtClean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zh-CN" altLang="en-US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－</m:t>
                    </m:r>
                    <m:f>
                      <m:fPr>
                        <m:ctrlPr>
                          <a:rPr lang="en-US" altLang="zh-CN" sz="2400" i="1" smtClean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>
                    <a:ea typeface="黑体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2400" dirty="0" smtClean="0">
                    <a:ea typeface="黑体" pitchFamily="49" charset="-122"/>
                    <a:cs typeface="Times New Roman" pitchFamily="18" charset="0"/>
                  </a:rPr>
                  <a:t>3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去分母后所得的结果是</a:t>
                </a:r>
                <a:endParaRPr lang="en-US" altLang="zh-CN" sz="2400" dirty="0" smtClean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u="sng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                                          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。</a:t>
                </a:r>
                <a:endParaRPr lang="en-US" altLang="zh-CN" sz="2400" dirty="0" smtClean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3147814"/>
                <a:ext cx="8136904" cy="1463991"/>
              </a:xfrm>
              <a:prstGeom prst="rect">
                <a:avLst/>
              </a:prstGeom>
              <a:blipFill rotWithShape="1">
                <a:blip r:embed="rId3"/>
                <a:stretch>
                  <a:fillRect l="-1199" b="-70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/>
          <p:cNvSpPr/>
          <p:nvPr/>
        </p:nvSpPr>
        <p:spPr>
          <a:xfrm>
            <a:off x="971600" y="4120508"/>
            <a:ext cx="3304110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5(2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3(3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 </a:t>
            </a:r>
          </a:p>
        </p:txBody>
      </p:sp>
    </p:spTree>
    <p:extLst>
      <p:ext uri="{BB962C8B-B14F-4D97-AF65-F5344CB8AC3E}">
        <p14:creationId xmlns:p14="http://schemas.microsoft.com/office/powerpoint/2010/main" val="78163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7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82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143912" y="341967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971600" y="915566"/>
                <a:ext cx="2808312" cy="1256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5.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解下列方程：</a:t>
                </a:r>
                <a:endParaRPr lang="en-US" altLang="zh-CN" sz="2400" dirty="0" smtClean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25000"/>
                  </a:lnSpc>
                </a:pP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；</a:t>
                </a:r>
                <a:endParaRPr lang="zh-CN" altLang="en-US" sz="2400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915566"/>
                <a:ext cx="2808312" cy="1256819"/>
              </a:xfrm>
              <a:prstGeom prst="rect">
                <a:avLst/>
              </a:prstGeom>
              <a:blipFill rotWithShape="1">
                <a:blip r:embed="rId2"/>
                <a:stretch>
                  <a:fillRect l="-3254" t="-1942" b="-33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547664" y="2172385"/>
                <a:ext cx="5400600" cy="26375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解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: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去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分母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,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得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3(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)=5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x.</a:t>
                </a:r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25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去括号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,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得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3=5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.</a:t>
                </a:r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25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移项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,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得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5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=3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.</a:t>
                </a:r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25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合并同类项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,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得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=3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.</a:t>
                </a:r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25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系数化为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1,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得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=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172385"/>
                <a:ext cx="5400600" cy="2637582"/>
              </a:xfrm>
              <a:prstGeom prst="rect">
                <a:avLst/>
              </a:prstGeom>
              <a:blipFill rotWithShape="1">
                <a:blip r:embed="rId3"/>
                <a:stretch>
                  <a:fillRect l="-1806" t="-924" b="-11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66" name="矩形 106565"/>
          <p:cNvSpPr/>
          <p:nvPr/>
        </p:nvSpPr>
        <p:spPr>
          <a:xfrm>
            <a:off x="971600" y="1888637"/>
            <a:ext cx="7561263" cy="2308324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解：去分母，得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5(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2(4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10.</a:t>
            </a: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去括号，得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10.</a:t>
            </a: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移项，得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10.</a:t>
            </a: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27.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202B29E1-BF57-6F3E-D51B-47047A4E44EA}"/>
                  </a:ext>
                </a:extLst>
              </p:cNvPr>
              <p:cNvSpPr txBox="1"/>
              <p:nvPr/>
            </p:nvSpPr>
            <p:spPr>
              <a:xfrm>
                <a:off x="755576" y="1170554"/>
                <a:ext cx="6120680" cy="7021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en-US" altLang="zh-C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a:rPr lang="zh-CN" alt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=1;</a:t>
                </a:r>
                <a:endParaRPr lang="zh-CN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02B29E1-BF57-6F3E-D51B-47047A4E44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170554"/>
                <a:ext cx="6120680" cy="702180"/>
              </a:xfrm>
              <a:prstGeom prst="rect">
                <a:avLst/>
              </a:prstGeom>
              <a:blipFill rotWithShape="1">
                <a:blip r:embed="rId2"/>
                <a:stretch>
                  <a:fillRect l="-1594" b="-69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6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94" name="矩形 129093"/>
          <p:cNvSpPr/>
          <p:nvPr/>
        </p:nvSpPr>
        <p:spPr>
          <a:xfrm>
            <a:off x="1008062" y="1851670"/>
            <a:ext cx="7127875" cy="2792239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解：去分母，得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2(5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(4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6y)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endParaRPr lang="en-US" altLang="zh-CN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去括号，得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移项，得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10.</a:t>
            </a: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16.</a:t>
            </a: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202B29E1-BF57-6F3E-D51B-47047A4E44EA}"/>
                  </a:ext>
                </a:extLst>
              </p:cNvPr>
              <p:cNvSpPr txBox="1"/>
              <p:nvPr/>
            </p:nvSpPr>
            <p:spPr>
              <a:xfrm>
                <a:off x="827584" y="1167508"/>
                <a:ext cx="6120680" cy="684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en-US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－</m:t>
                    </m:r>
                    <m:f>
                      <m:fPr>
                        <m:ctrlPr>
                          <a:rPr lang="en-US" altLang="zh-CN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400" b="0" i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altLang="zh-CN" sz="24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=4</a:t>
                </a:r>
                <a:r>
                  <a:rPr lang="en-US" altLang="zh-CN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en-US" altLang="zh-CN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  <m:r>
                      <a:rPr lang="en-US" altLang="zh-CN" sz="2400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zh-CN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02B29E1-BF57-6F3E-D51B-47047A4E44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167508"/>
                <a:ext cx="6120680" cy="684162"/>
              </a:xfrm>
              <a:prstGeom prst="rect">
                <a:avLst/>
              </a:prstGeom>
              <a:blipFill rotWithShape="1">
                <a:blip r:embed="rId2"/>
                <a:stretch>
                  <a:fillRect l="-1594" b="-80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1023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10092" y="1131590"/>
            <a:ext cx="8747760" cy="332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能够根据实际问题列出一元一次方程，进一步体会方程模型的作用及应用价值，培养学生的模型意识.</a:t>
            </a:r>
          </a:p>
          <a:p>
            <a:pPr>
              <a:lnSpc>
                <a:spcPct val="150000"/>
              </a:lnSpc>
            </a:pPr>
            <a:r>
              <a:rPr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通过使学生经历利用去分母解一元一次方程的过程，体会去分母这一步骤的合理性和必然性，提高学生的运算能力.</a:t>
            </a:r>
          </a:p>
          <a:p>
            <a:pPr>
              <a:lnSpc>
                <a:spcPct val="150000"/>
              </a:lnSpc>
            </a:pPr>
            <a:r>
              <a:rPr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通过经历利用解一元一次方程的一般步骤解方程的过程，使学生体会到解方程中常用的化归和程序化的思想方法.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1985"/>
          <p:cNvSpPr>
            <a:spLocks noChangeArrowheads="1"/>
          </p:cNvSpPr>
          <p:nvPr/>
        </p:nvSpPr>
        <p:spPr bwMode="auto">
          <a:xfrm>
            <a:off x="751670" y="966773"/>
            <a:ext cx="8089900" cy="198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800"/>
              </a:lnSpc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6.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有一人问老师，他所教的班级有多少学生，老师说：“一半学生在学数学，四分之一的学生在学音乐，七分之一的学生在学外语，还剩六位学生正在操场踢足球．”你知道这个班有多少学生吗？ </a:t>
            </a:r>
          </a:p>
        </p:txBody>
      </p:sp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899592" y="4382209"/>
            <a:ext cx="3383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答：这个班有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56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个学生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文本框 2"/>
          <p:cNvSpPr txBox="1">
            <a:spLocks noChangeArrowheads="1"/>
          </p:cNvSpPr>
          <p:nvPr/>
        </p:nvSpPr>
        <p:spPr bwMode="auto">
          <a:xfrm>
            <a:off x="899592" y="2911224"/>
            <a:ext cx="4907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解：这个班有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名学生，依题意，得</a:t>
            </a:r>
          </a:p>
        </p:txBody>
      </p:sp>
      <p:graphicFrame>
        <p:nvGraphicFramePr>
          <p:cNvPr id="15" name="对象 194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941247"/>
              </p:ext>
            </p:extLst>
          </p:nvPr>
        </p:nvGraphicFramePr>
        <p:xfrm>
          <a:off x="3605530" y="3389187"/>
          <a:ext cx="2201342" cy="814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Equation" r:id="rId3" imgW="26212800" imgH="9448800" progId="Equation.DSMT4">
                  <p:embed/>
                </p:oleObj>
              </mc:Choice>
              <mc:Fallback>
                <p:oleObj name="Equation" r:id="rId3" imgW="26212800" imgH="9448800" progId="Equation.DSMT4">
                  <p:embed/>
                  <p:pic>
                    <p:nvPicPr>
                      <p:cNvPr id="0" name="图片 502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5530" y="3389187"/>
                        <a:ext cx="2201342" cy="8142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文本框 16388"/>
          <p:cNvSpPr txBox="1">
            <a:spLocks noChangeArrowheads="1"/>
          </p:cNvSpPr>
          <p:nvPr/>
        </p:nvSpPr>
        <p:spPr bwMode="auto">
          <a:xfrm>
            <a:off x="1619672" y="3861361"/>
            <a:ext cx="4724400" cy="52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=56.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547F142-9B77-FE94-A5AA-4F34BE14367F}"/>
              </a:ext>
            </a:extLst>
          </p:cNvPr>
          <p:cNvSpPr txBox="1"/>
          <p:nvPr/>
        </p:nvSpPr>
        <p:spPr>
          <a:xfrm>
            <a:off x="1043608" y="1347614"/>
            <a:ext cx="7776864" cy="2792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去分母的依据和作用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解一元一次方程的步骤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去分母、去括号、移项、合并同类项、系数化为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分母是小数时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如何解决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?——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分数的基本性质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具体方程具体对待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灵活选取步骤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65" name="矩形 159764"/>
          <p:cNvSpPr/>
          <p:nvPr/>
        </p:nvSpPr>
        <p:spPr>
          <a:xfrm>
            <a:off x="4211960" y="1923678"/>
            <a:ext cx="36893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B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71600" y="915566"/>
                <a:ext cx="7848872" cy="37717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1.</a:t>
                </a:r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在解方程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400" b="0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2400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＋</m:t>
                    </m:r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a:rPr lang="zh-CN" altLang="en-US" sz="2400" b="0" i="1" dirty="0" smtClean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en-US" altLang="zh-CN" sz="2400" b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时，方程两边同时乘以</a:t>
                </a: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，</a:t>
                </a:r>
                <a:endParaRPr lang="en-US" altLang="zh-CN" sz="2400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去分母后，正确的是（       ）</a:t>
                </a:r>
                <a:endParaRPr lang="en-US" altLang="zh-CN" sz="2400" dirty="0" smtClean="0">
                  <a:solidFill>
                    <a:schemeClr val="tx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A. 2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  <m:r>
                      <m:rPr>
                        <m:nor/>
                      </m:rPr>
                      <a:rPr lang="zh-CN" altLang="en-US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－</m:t>
                    </m:r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1</m:t>
                    </m:r>
                  </m:oMath>
                </a14:m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2400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＋</m:t>
                    </m:r>
                  </m:oMath>
                </a14:m>
                <a:r>
                  <a:rPr lang="en-US" altLang="zh-CN" sz="2400" dirty="0" smtClean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2400" dirty="0"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  <m:r>
                      <a:rPr lang="zh-CN" altLang="en-US" sz="240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＋</m:t>
                    </m:r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1</m:t>
                    </m:r>
                    <m:r>
                      <a:rPr lang="en-US" altLang="zh-CN" sz="240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</a:t>
                </a:r>
                <a:endParaRPr lang="en-US" altLang="zh-CN" sz="2400" dirty="0" smtClean="0">
                  <a:solidFill>
                    <a:schemeClr val="tx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B. 2</a:t>
                </a:r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（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  <m:r>
                      <m:rPr>
                        <m:nor/>
                      </m:rPr>
                      <a:rPr lang="zh-CN" altLang="en-US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－</m:t>
                    </m:r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1</m:t>
                    </m:r>
                  </m:oMath>
                </a14:m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</a:t>
                </a:r>
                <a14:m>
                  <m:oMath xmlns:m="http://schemas.openxmlformats.org/officeDocument/2006/math">
                    <m:r>
                      <a:rPr lang="zh-CN" altLang="en-US" sz="2400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＋</m:t>
                    </m:r>
                  </m:oMath>
                </a14:m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</m:oMath>
                </a14:m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2400" dirty="0"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  <m:r>
                      <a:rPr lang="zh-CN" altLang="en-US" sz="240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＋</m:t>
                    </m:r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1</m:t>
                    </m:r>
                    <m:r>
                      <a:rPr lang="en-US" altLang="zh-CN" sz="240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</a:t>
                </a: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C. 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（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  <m:r>
                      <m:rPr>
                        <m:nor/>
                      </m:rPr>
                      <a:rPr lang="zh-CN" altLang="en-US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－</m:t>
                    </m:r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1</m:t>
                    </m:r>
                  </m:oMath>
                </a14:m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</a:t>
                </a:r>
                <a14:m>
                  <m:oMath xmlns:m="http://schemas.openxmlformats.org/officeDocument/2006/math">
                    <m:r>
                      <a:rPr lang="zh-CN" altLang="en-US" sz="2400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＋</m:t>
                    </m:r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</m:oMath>
                </a14:m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2400" dirty="0"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  <m:r>
                      <a:rPr lang="zh-CN" altLang="en-US" sz="240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＋</m:t>
                    </m:r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1</m:t>
                    </m:r>
                    <m:r>
                      <a:rPr lang="en-US" altLang="zh-CN" sz="240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:endParaRPr lang="en-US" altLang="zh-CN" sz="2400" dirty="0" smtClean="0">
                  <a:solidFill>
                    <a:schemeClr val="tx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D. </a:t>
                </a:r>
                <a:r>
                  <a:rPr lang="zh-CN" altLang="en-US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（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  <m:r>
                      <m:rPr>
                        <m:nor/>
                      </m:rPr>
                      <a:rPr lang="zh-CN" altLang="en-US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－</m:t>
                    </m:r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1</m:t>
                    </m:r>
                  </m:oMath>
                </a14:m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</a:t>
                </a:r>
                <a14:m>
                  <m:oMath xmlns:m="http://schemas.openxmlformats.org/officeDocument/2006/math">
                    <m:r>
                      <a:rPr lang="zh-CN" altLang="en-US" sz="2400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＋</m:t>
                    </m:r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</m:oMath>
                </a14:m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2400" dirty="0"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  <m:r>
                      <a:rPr lang="zh-CN" altLang="en-US" sz="240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＋</m:t>
                    </m:r>
                    <m:r>
                      <m:rPr>
                        <m:nor/>
                      </m:rPr>
                      <a:rPr lang="en-US" altLang="zh-CN" sz="24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1</m:t>
                    </m:r>
                    <m:r>
                      <a:rPr lang="en-US" altLang="zh-CN" sz="2400" i="1" dirty="0">
                        <a:latin typeface="Cambria Math"/>
                        <a:ea typeface="黑体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）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915566"/>
                <a:ext cx="7848872" cy="3771738"/>
              </a:xfrm>
              <a:prstGeom prst="rect">
                <a:avLst/>
              </a:prstGeom>
              <a:blipFill rotWithShape="1">
                <a:blip r:embed="rId3"/>
                <a:stretch>
                  <a:fillRect l="-1165" b="-9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9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9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9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6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515" name="矩形 148514"/>
          <p:cNvSpPr/>
          <p:nvPr/>
        </p:nvSpPr>
        <p:spPr>
          <a:xfrm>
            <a:off x="2843808" y="2050609"/>
            <a:ext cx="386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989483" y="1068286"/>
                <a:ext cx="7848872" cy="24250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2.</a:t>
                </a:r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若关于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的一元一次方程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400" b="0" i="1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k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－</m:t>
                    </m:r>
                    <m:f>
                      <m:f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k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的解是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solidFill>
                          <a:schemeClr val="tx1"/>
                        </a:solidFill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x</m:t>
                    </m:r>
                  </m:oMath>
                </a14:m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＝－</a:t>
                </a: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i="1" dirty="0">
                        <a:solidFill>
                          <a:schemeClr val="tx1"/>
                        </a:solidFill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k</m:t>
                    </m:r>
                  </m:oMath>
                </a14:m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的值是（       ）</a:t>
                </a:r>
                <a:endParaRPr lang="en-US" altLang="zh-CN" sz="2400" dirty="0" smtClean="0">
                  <a:solidFill>
                    <a:schemeClr val="tx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A. 27            B. 1            C. </a:t>
                </a:r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            </a:t>
                </a: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D. 0</a:t>
                </a:r>
                <a:endParaRPr lang="zh-CN" altLang="en-US" sz="2400" dirty="0">
                  <a:solidFill>
                    <a:schemeClr val="tx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483" y="1068286"/>
                <a:ext cx="7848872" cy="2425023"/>
              </a:xfrm>
              <a:prstGeom prst="rect">
                <a:avLst/>
              </a:prstGeom>
              <a:blipFill rotWithShape="1">
                <a:blip r:embed="rId2"/>
                <a:stretch>
                  <a:fillRect l="-1165" r="-50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8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5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49" name="矩形 149548"/>
          <p:cNvSpPr/>
          <p:nvPr/>
        </p:nvSpPr>
        <p:spPr>
          <a:xfrm>
            <a:off x="6151817" y="1364571"/>
            <a:ext cx="36893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919742" y="1059582"/>
                <a:ext cx="7776864" cy="2608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2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3.</a:t>
                </a:r>
                <a:r>
                  <a:rPr lang="zh-CN" altLang="en-US" sz="22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解方程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i="1" smtClean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zh-CN" altLang="en-US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0.3</m:t>
                        </m:r>
                      </m:den>
                    </m:f>
                  </m:oMath>
                </a14:m>
                <a:r>
                  <a:rPr lang="zh-CN" altLang="en-US" sz="22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en-US" sz="22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－</m:t>
                    </m:r>
                    <m:f>
                      <m:fPr>
                        <m:ctrlPr>
                          <a:rPr lang="en-US" altLang="zh-CN" sz="22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a:rPr lang="zh-CN" altLang="en-US" sz="2200" b="0" i="1" dirty="0" smtClean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en-US" altLang="zh-CN" sz="2200" b="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0.</m:t>
                        </m:r>
                        <m:r>
                          <m:rPr>
                            <m:nor/>
                          </m:rPr>
                          <a:rPr lang="en-US" altLang="zh-CN" sz="2200" b="0" i="0" dirty="0" smtClean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2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2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1.2</a:t>
                </a:r>
                <a:r>
                  <a:rPr lang="zh-CN" altLang="en-US" sz="22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变形正确的是（      ）</a:t>
                </a:r>
                <a:endParaRPr lang="en-US" altLang="zh-CN" sz="2200" dirty="0" smtClean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2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2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zh-CN" altLang="en-US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2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en-US" sz="22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－</m:t>
                    </m:r>
                    <m:f>
                      <m:fPr>
                        <m:ctrlPr>
                          <a:rPr lang="en-US" altLang="zh-CN" sz="22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2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a:rPr lang="zh-CN" altLang="en-US" sz="2200" i="1" dirty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2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2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1.2           B.</a:t>
                </a:r>
                <a:r>
                  <a:rPr lang="en-US" altLang="zh-CN" sz="22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2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zh-CN" altLang="en-US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2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en-US" sz="22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－</m:t>
                    </m:r>
                    <m:f>
                      <m:fPr>
                        <m:ctrlPr>
                          <a:rPr lang="en-US" altLang="zh-CN" sz="22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2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a:rPr lang="zh-CN" altLang="en-US" sz="2200" i="1" dirty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2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2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12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2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C.</a:t>
                </a:r>
                <a:r>
                  <a:rPr lang="en-US" altLang="zh-CN" sz="22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zh-CN" altLang="en-US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2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en-US" sz="22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－</m:t>
                    </m:r>
                    <m:f>
                      <m:fPr>
                        <m:ctrlPr>
                          <a:rPr lang="en-US" altLang="zh-CN" sz="22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a:rPr lang="zh-CN" altLang="en-US" sz="2200" i="1" dirty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2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2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1.2                       D.</a:t>
                </a:r>
                <a:r>
                  <a:rPr lang="en-US" altLang="zh-CN" sz="22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2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zh-CN" altLang="en-US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2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en-US" sz="2200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m:t>－</m:t>
                    </m:r>
                    <m:f>
                      <m:fPr>
                        <m:ctrlPr>
                          <a:rPr lang="en-US" altLang="zh-CN" sz="2200" i="1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2200" i="1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a:rPr lang="zh-CN" altLang="en-US" sz="2200" i="1" dirty="0">
                            <a:latin typeface="Cambria Math"/>
                            <a:ea typeface="黑体" pitchFamily="49" charset="-122"/>
                            <a:cs typeface="Times New Roman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2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2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1.2</a:t>
                </a:r>
                <a:endParaRPr lang="en-US" altLang="zh-CN" sz="2200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742" y="1059582"/>
                <a:ext cx="7776864" cy="2608984"/>
              </a:xfrm>
              <a:prstGeom prst="rect">
                <a:avLst/>
              </a:prstGeom>
              <a:blipFill rotWithShape="1">
                <a:blip r:embed="rId2"/>
                <a:stretch>
                  <a:fillRect l="-10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9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4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576" y="939932"/>
            <a:ext cx="2316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4.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解下列方程：</a:t>
            </a:r>
            <a:endParaRPr lang="en-US" altLang="zh-CN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0810638"/>
              </p:ext>
            </p:extLst>
          </p:nvPr>
        </p:nvGraphicFramePr>
        <p:xfrm>
          <a:off x="899592" y="1422530"/>
          <a:ext cx="2264410" cy="633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4" name="Equation" r:id="rId3" imgW="32308800" imgH="9753600" progId="Equation.DSMT4">
                  <p:embed/>
                </p:oleObj>
              </mc:Choice>
              <mc:Fallback>
                <p:oleObj name="Equation" r:id="rId3" imgW="32308800" imgH="9753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422530"/>
                        <a:ext cx="2264410" cy="6330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330265"/>
              </p:ext>
            </p:extLst>
          </p:nvPr>
        </p:nvGraphicFramePr>
        <p:xfrm>
          <a:off x="4271645" y="1432560"/>
          <a:ext cx="320421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5" name="Equation" r:id="rId5" imgW="47244000" imgH="9753600" progId="Equation.DSMT4">
                  <p:embed/>
                </p:oleObj>
              </mc:Choice>
              <mc:Fallback>
                <p:oleObj name="Equation" r:id="rId5" imgW="47244000" imgH="9753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1645" y="1432560"/>
                        <a:ext cx="320421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744144" y="2065655"/>
            <a:ext cx="4107180" cy="2803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0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1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）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去分母，得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1) 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2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(2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+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1)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 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6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去括号，得 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1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4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2 = 6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.</a:t>
            </a:r>
            <a:endParaRPr lang="en-US" altLang="zh-CN" sz="200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移项，得   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4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= 6+2+1.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合并同类项，得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3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= </a:t>
            </a:r>
            <a:r>
              <a:rPr lang="en-US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9.</a:t>
            </a:r>
            <a:endParaRPr lang="en-US" altLang="zh-CN" sz="200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系数化为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，得 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= 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3.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168140" y="2065654"/>
            <a:ext cx="4652332" cy="28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）去分母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方程两边同乘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30)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，得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(4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+9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 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10(3+2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) 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 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15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5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去括号，得 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24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x+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54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30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20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= 15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75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.</a:t>
            </a:r>
            <a:endParaRPr lang="en-US" altLang="zh-CN" sz="200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移项，得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24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20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15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=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75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54+30 .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合并同类项，得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11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= 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－</a:t>
            </a:r>
            <a:r>
              <a:rPr lang="en-US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99.</a:t>
            </a:r>
            <a:endParaRPr lang="en-US" altLang="zh-CN" sz="200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系数化为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，得 </a:t>
            </a:r>
            <a:r>
              <a:rPr lang="en-US" altLang="zh-CN" sz="20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x</a:t>
            </a: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= 9</a:t>
            </a:r>
            <a:r>
              <a:rPr lang="en-US" altLang="en-US" sz="2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14" name="矩形 115913"/>
          <p:cNvSpPr/>
          <p:nvPr/>
        </p:nvSpPr>
        <p:spPr>
          <a:xfrm>
            <a:off x="565419" y="1102821"/>
            <a:ext cx="8281987" cy="1880579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5.“</a:t>
            </a:r>
            <a:r>
              <a:rPr lang="zh-CN" altLang="en-US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健康出行，绿色环保．”星期天小李骑自行车从家出发到郊区去游玩，他先在某景区待了</a:t>
            </a:r>
            <a:r>
              <a:rPr lang="en-US" altLang="zh-CN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 h</a:t>
            </a:r>
            <a:r>
              <a:rPr lang="zh-CN" altLang="en-US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，再绕道到某农家特色小吃处，品尝风味小吃用去了</a:t>
            </a:r>
            <a:r>
              <a:rPr lang="en-US" altLang="zh-CN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30 min</a:t>
            </a:r>
            <a:r>
              <a:rPr lang="zh-CN" altLang="en-US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，然后愉快地返程．已知去时的速度为</a:t>
            </a:r>
            <a:r>
              <a:rPr lang="en-US" altLang="zh-CN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 km/h</a:t>
            </a:r>
            <a:r>
              <a:rPr lang="zh-CN" altLang="en-US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，返回的速度</a:t>
            </a:r>
            <a:r>
              <a:rPr lang="zh-CN" altLang="en-US" sz="20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为</a:t>
            </a:r>
            <a:endParaRPr lang="en-US" altLang="zh-CN" sz="2000" b="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0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10 </a:t>
            </a:r>
            <a:r>
              <a:rPr lang="en-US" altLang="zh-CN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km/h</a:t>
            </a:r>
            <a:r>
              <a:rPr lang="zh-CN" altLang="en-US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，来去共用了</a:t>
            </a:r>
            <a:r>
              <a:rPr lang="en-US" altLang="zh-CN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 h</a:t>
            </a:r>
            <a:r>
              <a:rPr lang="zh-CN" altLang="en-US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，返回时因绕道多走了</a:t>
            </a:r>
            <a:r>
              <a:rPr lang="en-US" altLang="zh-CN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 km</a:t>
            </a:r>
            <a:r>
              <a:rPr lang="zh-CN" altLang="en-US" sz="20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，求去时的路程．</a:t>
            </a:r>
            <a:endParaRPr lang="en-US" altLang="zh-CN" sz="2000" b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82478" y="2983400"/>
                <a:ext cx="8182010" cy="1777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解：设去时的路程为</a:t>
                </a:r>
                <a:r>
                  <a:rPr lang="en-US" altLang="zh-CN" sz="2400" i="1" dirty="0" err="1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en-US" altLang="zh-CN" sz="2400" dirty="0" err="1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km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，依题意，得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＋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4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，解得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5.25.</a:t>
                </a:r>
              </a:p>
              <a:p>
                <a:pPr>
                  <a:lnSpc>
                    <a:spcPct val="125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答：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去时的路程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为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5.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25km.</a:t>
                </a:r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78" y="2983400"/>
                <a:ext cx="8182010" cy="1777987"/>
              </a:xfrm>
              <a:prstGeom prst="rect">
                <a:avLst/>
              </a:prstGeom>
              <a:blipFill rotWithShape="1">
                <a:blip r:embed="rId2"/>
                <a:stretch>
                  <a:fillRect l="-1117" r="-4840" b="-44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496" y="2156259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139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1275606"/>
            <a:ext cx="8167370" cy="2167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会用去分母的方法解一元一次方程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endParaRPr 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实际问题中如何建立等量关系，并根据等量关系列出方程.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1560" y="1059582"/>
            <a:ext cx="8110220" cy="1684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问题：如图1，翠湖在青山、绿水两地之间，距青山50km，距绿水70km.某天，一辆汽车匀速行驶，途径王家庄、青山、绿水三地的时间如表1所示.王家庄距翠湖的路程有多远？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1688520" y="2943627"/>
            <a:ext cx="5730240" cy="90868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7" name="表格 6"/>
          <p:cNvGraphicFramePr/>
          <p:nvPr>
            <p:extLst>
              <p:ext uri="{D42A27DB-BD31-4B8C-83A1-F6EECF244321}">
                <p14:modId xmlns:p14="http://schemas.microsoft.com/office/powerpoint/2010/main" val="1601926"/>
              </p:ext>
            </p:extLst>
          </p:nvPr>
        </p:nvGraphicFramePr>
        <p:xfrm>
          <a:off x="2028245" y="3758332"/>
          <a:ext cx="437896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47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34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960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47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地名</a:t>
                      </a:r>
                      <a:endParaRPr lang="en-US" altLang="en-US" sz="2400" b="1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王家庄</a:t>
                      </a:r>
                      <a:endParaRPr lang="en-US" altLang="en-US" sz="2400" b="1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青山</a:t>
                      </a:r>
                      <a:endParaRPr lang="en-US" altLang="en-US" sz="2400" b="1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绿水</a:t>
                      </a:r>
                      <a:endParaRPr lang="en-US" altLang="en-US" sz="2400" b="1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时间</a:t>
                      </a:r>
                      <a:endParaRPr lang="en-US" altLang="en-US" sz="2400" b="1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10∶00</a:t>
                      </a:r>
                      <a:endParaRPr lang="en-US" altLang="en-US" sz="2400" b="1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13∶00</a:t>
                      </a:r>
                      <a:endParaRPr lang="en-US" altLang="en-US" sz="2400" b="1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" panose="02010609060101010101" charset="-122"/>
                        </a:rPr>
                        <a:t>15∶00</a:t>
                      </a:r>
                      <a:endParaRPr lang="en-US" altLang="en-US" sz="2400" b="1">
                        <a:latin typeface="黑体" panose="02010609060101010101" pitchFamily="49" charset="-122"/>
                        <a:ea typeface="黑体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264340" y="3852312"/>
            <a:ext cx="73406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4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en-US" sz="24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3"/>
          <p:cNvSpPr/>
          <p:nvPr/>
        </p:nvSpPr>
        <p:spPr>
          <a:xfrm>
            <a:off x="4433118" y="3447187"/>
            <a:ext cx="4438015" cy="1520825"/>
          </a:xfrm>
          <a:prstGeom prst="cloudCallout">
            <a:avLst>
              <a:gd name="adj1" fmla="val -45793"/>
              <a:gd name="adj2" fmla="val -67995"/>
            </a:avLst>
          </a:prstGeom>
          <a:solidFill>
            <a:srgbClr val="ECD9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你知道这个方程与前面学过的有什么不同？</a:t>
            </a: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 rot="21469075">
            <a:off x="633412" y="4040401"/>
            <a:ext cx="2879725" cy="943610"/>
          </a:xfrm>
          <a:prstGeom prst="wedgeEllipseCallout">
            <a:avLst>
              <a:gd name="adj1" fmla="val 58814"/>
              <a:gd name="adj2" fmla="val -12158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思考：</a:t>
            </a:r>
            <a:r>
              <a:rPr lang="zh-CN" altLang="en-US" sz="2400" b="1" dirty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怎样解这个方程呢？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41959" y="935900"/>
            <a:ext cx="8335645" cy="189199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just" eaLnBrk="1" latinLnBrk="0" hangingPunct="1">
              <a:lnSpc>
                <a:spcPct val="125000"/>
              </a:lnSpc>
            </a:pPr>
            <a:r>
              <a:rPr lang="zh-CN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分析：设王家庄距翠湖的路程为</a:t>
            </a:r>
            <a:r>
              <a:rPr lang="en-US" altLang="zh-CN" sz="2400" b="0" i="1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km</a:t>
            </a:r>
            <a:r>
              <a:rPr lang="zh-CN" altLang="en-US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，则王家庄距青山的路程为（</a:t>
            </a:r>
            <a:r>
              <a:rPr lang="en-US" altLang="zh-CN" sz="2400" b="0" i="1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-50</a:t>
            </a:r>
            <a:r>
              <a:rPr lang="zh-CN" altLang="en-US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km</a:t>
            </a:r>
            <a:r>
              <a:rPr lang="zh-CN" altLang="en-US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，王家庄距绿水的路程为（</a:t>
            </a:r>
            <a:r>
              <a:rPr lang="en-US" altLang="zh-CN" sz="2400" b="0" i="1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+70</a:t>
            </a:r>
            <a:r>
              <a:rPr lang="zh-CN" altLang="en-US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km.</a:t>
            </a:r>
            <a:r>
              <a:rPr lang="zh-CN" altLang="en-US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由上表可知，汽车从王家庄到青山的行驶时间为</a:t>
            </a:r>
            <a:r>
              <a:rPr lang="en-US" altLang="zh-CN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3h</a:t>
            </a:r>
            <a:r>
              <a:rPr lang="zh-CN" altLang="en-US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，从王家庄到绿水的行驶时间为</a:t>
            </a:r>
            <a:r>
              <a:rPr lang="en-US" altLang="zh-CN" sz="24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5h.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107504" y="2518210"/>
                <a:ext cx="8335645" cy="146770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en-US" altLang="zh-CN" sz="24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en-US" sz="24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根据汽车在各段的行驶速度相等，列得方程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−50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=</a:t>
                </a:r>
                <a:r>
                  <a:rPr lang="en-US" altLang="zh-CN" sz="24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+70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endParaRPr lang="zh-CN" altLang="en-US" sz="2400" b="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zh-CN" altLang="en-US" sz="24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</a:t>
                </a:r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518210"/>
                <a:ext cx="8335645" cy="14677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4" grpId="0" bldLvl="0" animBg="1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13"/>
          <p:cNvSpPr>
            <a:spLocks noChangeArrowheads="1"/>
          </p:cNvSpPr>
          <p:nvPr/>
        </p:nvSpPr>
        <p:spPr bwMode="auto">
          <a:xfrm rot="21469075">
            <a:off x="4256147" y="569315"/>
            <a:ext cx="3159760" cy="943610"/>
          </a:xfrm>
          <a:prstGeom prst="wedgeEllipseCallout">
            <a:avLst>
              <a:gd name="adj1" fmla="val -99529"/>
              <a:gd name="adj2" fmla="val 47554"/>
            </a:avLst>
          </a:prstGeom>
          <a:solidFill>
            <a:srgbClr val="FFFF00"/>
          </a:solidFill>
          <a:ln w="9525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系数不是整数，能化去分母该多好啊！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51679" y="1706265"/>
            <a:ext cx="833564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等式的两边乘同一个数，结果仍相等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en-US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这个方程中各分母的最小公倍数是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，方程两边都乘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en-US" altLang="zh-CN" sz="20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0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（</a:t>
            </a:r>
            <a:r>
              <a:rPr lang="en-US" altLang="zh-CN" sz="2000" i="1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-50</a:t>
            </a:r>
            <a:r>
              <a:rPr lang="zh-CN" altLang="en-US" sz="20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 </a:t>
            </a:r>
            <a:r>
              <a:rPr lang="en-US" altLang="zh-CN" sz="20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=3</a:t>
            </a:r>
            <a:r>
              <a:rPr lang="zh-CN" altLang="en-US" sz="20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（</a:t>
            </a:r>
            <a:r>
              <a:rPr lang="en-US" altLang="zh-CN" sz="2000" i="1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+70</a:t>
            </a:r>
            <a:r>
              <a:rPr lang="zh-CN" altLang="en-US" sz="20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en-US" sz="2000" b="0" dirty="0">
              <a:solidFill>
                <a:srgbClr val="0070C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1679" y="2580025"/>
            <a:ext cx="4211320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去括号，得  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000" b="0" i="1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-250=3</a:t>
            </a:r>
            <a:r>
              <a:rPr lang="en-US" altLang="zh-CN" sz="2000" b="0" i="1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+210.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35169" y="2994045"/>
            <a:ext cx="4211320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移项，得  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000" b="0" i="1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-3</a:t>
            </a:r>
            <a:r>
              <a:rPr lang="en-US" altLang="zh-CN" sz="2000" b="0" i="1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=210+250.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35169" y="3424575"/>
            <a:ext cx="4211320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 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000" b="0" i="1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=460.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35169" y="3855105"/>
            <a:ext cx="4211320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 </a:t>
            </a:r>
            <a:r>
              <a:rPr lang="en-US" altLang="zh-CN" sz="2000" b="0" i="1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=230.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35169" y="4285635"/>
            <a:ext cx="5240655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因此，王家庄距翠湖的路程为</a:t>
            </a:r>
            <a:r>
              <a:rPr lang="en-US" altLang="zh-CN" sz="2000" b="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230km.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xmlns="" id="{F9CC0C7F-6222-FB3B-E760-75279630739C}"/>
                  </a:ext>
                </a:extLst>
              </p:cNvPr>
              <p:cNvSpPr txBox="1"/>
              <p:nvPr/>
            </p:nvSpPr>
            <p:spPr>
              <a:xfrm>
                <a:off x="963966" y="1095886"/>
                <a:ext cx="4583060" cy="6841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−50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=</a:t>
                </a:r>
                <a:r>
                  <a:rPr lang="en-US" altLang="zh-CN" sz="24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+70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9CC0C7F-6222-FB3B-E760-7527963073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966" y="1095886"/>
                <a:ext cx="4583060" cy="684162"/>
              </a:xfrm>
              <a:prstGeom prst="rect">
                <a:avLst/>
              </a:prstGeom>
              <a:blipFill>
                <a:blip r:embed="rId2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7" grpId="0"/>
      <p:bldP spid="9" grpId="0"/>
      <p:bldP spid="10" grpId="0"/>
      <p:bldP spid="12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59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727471"/>
              </p:ext>
            </p:extLst>
          </p:nvPr>
        </p:nvGraphicFramePr>
        <p:xfrm>
          <a:off x="2102543" y="1535471"/>
          <a:ext cx="2931160" cy="669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r:id="rId3" imgW="1778000" imgH="406400" progId="Equation.DSMT4">
                  <p:embed/>
                </p:oleObj>
              </mc:Choice>
              <mc:Fallback>
                <p:oleObj r:id="rId3" imgW="1778000" imgH="4064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02543" y="1535471"/>
                        <a:ext cx="2931160" cy="6692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871278" y="1639611"/>
            <a:ext cx="11150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解方程：</a:t>
            </a:r>
          </a:p>
        </p:txBody>
      </p:sp>
      <p:sp>
        <p:nvSpPr>
          <p:cNvPr id="64" name="Text Box 7"/>
          <p:cNvSpPr txBox="1">
            <a:spLocks noChangeArrowheads="1"/>
          </p:cNvSpPr>
          <p:nvPr/>
        </p:nvSpPr>
        <p:spPr bwMode="auto">
          <a:xfrm>
            <a:off x="905801" y="2257245"/>
            <a:ext cx="13716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想一想：</a:t>
            </a:r>
          </a:p>
        </p:txBody>
      </p:sp>
      <p:sp>
        <p:nvSpPr>
          <p:cNvPr id="65" name="Text Box 12"/>
          <p:cNvSpPr txBox="1">
            <a:spLocks noChangeArrowheads="1"/>
          </p:cNvSpPr>
          <p:nvPr/>
        </p:nvSpPr>
        <p:spPr bwMode="auto">
          <a:xfrm>
            <a:off x="906220" y="2507784"/>
            <a:ext cx="8202284" cy="514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ts val="3800"/>
              </a:lnSpc>
              <a:buNone/>
            </a:pPr>
            <a:r>
              <a:rPr lang="en-US" altLang="zh-CN" sz="2000" dirty="0">
                <a:latin typeface="Times New Roman" panose="02020603050405020304" charset="0"/>
                <a:ea typeface="黑体" panose="02010609060101010101" pitchFamily="49" charset="-122"/>
              </a:rPr>
              <a:t>1.</a:t>
            </a:r>
            <a:r>
              <a:rPr lang="zh-CN" altLang="en-US" sz="2000" dirty="0">
                <a:latin typeface="Times New Roman" panose="02020603050405020304" charset="0"/>
                <a:ea typeface="黑体" panose="02010609060101010101" pitchFamily="49" charset="-122"/>
              </a:rPr>
              <a:t>若使方程的系数变成整系数方程，方程两边应该同乘以什么数</a:t>
            </a:r>
            <a:r>
              <a:rPr lang="en-US" altLang="zh-CN" sz="2000" dirty="0">
                <a:latin typeface="Times New Roman" panose="02020603050405020304" charset="0"/>
                <a:ea typeface="黑体" panose="02010609060101010101" pitchFamily="49" charset="-122"/>
              </a:rPr>
              <a:t>?</a:t>
            </a:r>
          </a:p>
        </p:txBody>
      </p:sp>
      <p:sp>
        <p:nvSpPr>
          <p:cNvPr id="73" name="Text Box 3"/>
          <p:cNvSpPr txBox="1">
            <a:spLocks noChangeArrowheads="1"/>
          </p:cNvSpPr>
          <p:nvPr/>
        </p:nvSpPr>
        <p:spPr bwMode="auto">
          <a:xfrm>
            <a:off x="1795320" y="4106980"/>
            <a:ext cx="6501905" cy="5762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</a:rPr>
              <a:t>方程两边</a:t>
            </a:r>
            <a:r>
              <a:rPr lang="zh-CN" altLang="en-US" sz="2400" b="1" dirty="0">
                <a:solidFill>
                  <a:srgbClr val="FFC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每一项</a:t>
            </a:r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</a:rPr>
              <a:t>都要乘以各分母的</a:t>
            </a:r>
            <a:r>
              <a:rPr lang="zh-CN" altLang="en-US" sz="2400" b="1" dirty="0">
                <a:solidFill>
                  <a:srgbClr val="FFC000"/>
                </a:solidFill>
                <a:latin typeface="Times New Roman" panose="02020603050405020304" charset="0"/>
                <a:ea typeface="黑体" panose="02010609060101010101" pitchFamily="49" charset="-122"/>
              </a:rPr>
              <a:t>最小公倍数</a:t>
            </a:r>
            <a:r>
              <a:rPr lang="en-US" altLang="zh-CN" sz="2400" b="1" dirty="0">
                <a:latin typeface="Times New Roman" panose="02020603050405020304" charset="0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12" name="右箭头 11"/>
          <p:cNvSpPr/>
          <p:nvPr/>
        </p:nvSpPr>
        <p:spPr>
          <a:xfrm rot="5400000">
            <a:off x="4272346" y="3324117"/>
            <a:ext cx="1008112" cy="461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97109F1-2A31-26B5-C5C1-0E0175ADE331}"/>
              </a:ext>
            </a:extLst>
          </p:cNvPr>
          <p:cNvGrpSpPr/>
          <p:nvPr/>
        </p:nvGrpSpPr>
        <p:grpSpPr>
          <a:xfrm>
            <a:off x="905801" y="1043976"/>
            <a:ext cx="3666199" cy="461665"/>
            <a:chOff x="460374" y="864542"/>
            <a:chExt cx="3666199" cy="461665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4118CEC4-5105-0B76-DC90-DD6C07D94B16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6" name="圆角矩形 14">
                <a:extLst>
                  <a:ext uri="{FF2B5EF4-FFF2-40B4-BE49-F238E27FC236}">
                    <a16:creationId xmlns:a16="http://schemas.microsoft.com/office/drawing/2014/main" xmlns="" id="{4DDF36F8-7C8C-597B-A96F-8160740B6DE3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文本框 22">
                <a:extLst>
                  <a:ext uri="{FF2B5EF4-FFF2-40B4-BE49-F238E27FC236}">
                    <a16:creationId xmlns:a16="http://schemas.microsoft.com/office/drawing/2014/main" xmlns="" id="{16A6F4A3-604F-CF87-EEB8-2D6001551500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118E3774-2414-C4A3-1254-BA6598B4C548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bldLvl="0"/>
      <p:bldP spid="65" grpId="0" bldLvl="0" animBg="1"/>
      <p:bldP spid="73" grpId="0" bldLvl="0" animBg="1"/>
      <p:bldP spid="1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1115616" y="1419622"/>
            <a:ext cx="51435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Times New Roman" panose="02020603050405020304" charset="0"/>
                <a:ea typeface="黑体" panose="02010609060101010101" pitchFamily="49" charset="-122"/>
              </a:rPr>
              <a:t>2.</a:t>
            </a:r>
            <a:r>
              <a:rPr lang="en-US" altLang="zh-CN" sz="2400" dirty="0">
                <a:latin typeface="Times New Roman" panose="02020603050405020304" charset="0"/>
                <a:ea typeface="黑体" panose="02010609060101010101" pitchFamily="49" charset="-122"/>
              </a:rPr>
              <a:t> </a:t>
            </a:r>
            <a:r>
              <a:rPr lang="zh-CN" altLang="en-US" sz="2400" dirty="0">
                <a:latin typeface="Times New Roman" panose="02020603050405020304" charset="0"/>
                <a:ea typeface="黑体" panose="02010609060101010101" pitchFamily="49" charset="-122"/>
              </a:rPr>
              <a:t>去分母时要注意什么问题</a:t>
            </a:r>
            <a:r>
              <a:rPr lang="en-US" altLang="zh-CN" sz="2400" dirty="0">
                <a:latin typeface="Times New Roman" panose="02020603050405020304" charset="0"/>
                <a:ea typeface="黑体" panose="02010609060101010101" pitchFamily="49" charset="-122"/>
              </a:rPr>
              <a:t>?</a:t>
            </a:r>
          </a:p>
        </p:txBody>
      </p:sp>
      <p:sp>
        <p:nvSpPr>
          <p:cNvPr id="14" name="下箭头 13"/>
          <p:cNvSpPr/>
          <p:nvPr/>
        </p:nvSpPr>
        <p:spPr>
          <a:xfrm>
            <a:off x="3275856" y="1970209"/>
            <a:ext cx="448785" cy="6015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矩形 14"/>
          <p:cNvSpPr/>
          <p:nvPr/>
        </p:nvSpPr>
        <p:spPr>
          <a:xfrm>
            <a:off x="1475656" y="2787774"/>
            <a:ext cx="6984776" cy="16677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）不要</a:t>
            </a:r>
            <a:r>
              <a:rPr lang="zh-CN" altLang="en-US" sz="2400" b="1" dirty="0">
                <a:solidFill>
                  <a:srgbClr val="FFC000"/>
                </a:solidFill>
                <a:latin typeface="宋体" panose="02010600030101010101" pitchFamily="2" charset="-122"/>
              </a:rPr>
              <a:t>漏乘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不含分母的项；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）如果分子是一个多项式，去分母时应将</a:t>
            </a:r>
            <a:r>
              <a:rPr lang="zh-CN" altLang="en-US" sz="2400" b="1" dirty="0">
                <a:solidFill>
                  <a:srgbClr val="FFC000"/>
                </a:solidFill>
                <a:latin typeface="宋体" panose="02010600030101010101" pitchFamily="2" charset="-122"/>
              </a:rPr>
              <a:t>分子作为一个整体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加上括号</a:t>
            </a:r>
            <a:r>
              <a:rPr lang="en-US" altLang="zh-CN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52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bldLvl="0" animBg="1"/>
      <p:bldP spid="14" grpId="0" bldLvl="0" animBg="1"/>
      <p:bldP spid="1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6132500"/>
              </p:ext>
            </p:extLst>
          </p:nvPr>
        </p:nvGraphicFramePr>
        <p:xfrm>
          <a:off x="1671609" y="153956"/>
          <a:ext cx="2914701" cy="689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Equation" r:id="rId3" imgW="39928800" imgH="9448800" progId="Equation.DSMT4">
                  <p:embed/>
                </p:oleObj>
              </mc:Choice>
              <mc:Fallback>
                <p:oleObj name="Equation" r:id="rId3" imgW="39928800" imgH="9448800" progId="Equation.DSMT4">
                  <p:embed/>
                  <p:pic>
                    <p:nvPicPr>
                      <p:cNvPr id="0" name="图片 463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1609" y="153956"/>
                        <a:ext cx="2914701" cy="68973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875473"/>
              </p:ext>
            </p:extLst>
          </p:nvPr>
        </p:nvGraphicFramePr>
        <p:xfrm>
          <a:off x="1087190" y="1352360"/>
          <a:ext cx="4675895" cy="410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Equation" r:id="rId5" imgW="2311400" imgH="203200" progId="Equation.DSMT4">
                  <p:embed/>
                </p:oleObj>
              </mc:Choice>
              <mc:Fallback>
                <p:oleObj name="Equation" r:id="rId5" imgW="2311400" imgH="203200" progId="Equation.DSMT4">
                  <p:embed/>
                  <p:pic>
                    <p:nvPicPr>
                      <p:cNvPr id="0" name="图片 463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7190" y="1352360"/>
                        <a:ext cx="4675895" cy="410521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4055521"/>
              </p:ext>
            </p:extLst>
          </p:nvPr>
        </p:nvGraphicFramePr>
        <p:xfrm>
          <a:off x="1323586" y="2138569"/>
          <a:ext cx="3571615" cy="362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Equation" r:id="rId7" imgW="1765300" imgH="177165" progId="Equation.DSMT4">
                  <p:embed/>
                </p:oleObj>
              </mc:Choice>
              <mc:Fallback>
                <p:oleObj name="Equation" r:id="rId7" imgW="1765300" imgH="177165" progId="Equation.DSMT4">
                  <p:embed/>
                  <p:pic>
                    <p:nvPicPr>
                      <p:cNvPr id="0" name="图片 463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3586" y="2138569"/>
                        <a:ext cx="3571615" cy="36247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210420"/>
              </p:ext>
            </p:extLst>
          </p:nvPr>
        </p:nvGraphicFramePr>
        <p:xfrm>
          <a:off x="1245482" y="2723757"/>
          <a:ext cx="3726717" cy="358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5" name="Equation" r:id="rId9" imgW="1841500" imgH="177165" progId="Equation.DSMT4">
                  <p:embed/>
                </p:oleObj>
              </mc:Choice>
              <mc:Fallback>
                <p:oleObj name="Equation" r:id="rId9" imgW="1841500" imgH="177165" progId="Equation.DSMT4">
                  <p:embed/>
                  <p:pic>
                    <p:nvPicPr>
                      <p:cNvPr id="0" name="图片 463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5482" y="2723757"/>
                        <a:ext cx="3726717" cy="35825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5444251"/>
              </p:ext>
            </p:extLst>
          </p:nvPr>
        </p:nvGraphicFramePr>
        <p:xfrm>
          <a:off x="2581674" y="3424915"/>
          <a:ext cx="1003963" cy="361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Equation" r:id="rId11" imgW="495935" imgH="177800" progId="Equation.DSMT4">
                  <p:embed/>
                </p:oleObj>
              </mc:Choice>
              <mc:Fallback>
                <p:oleObj name="Equation" r:id="rId11" imgW="495935" imgH="177800" progId="Equation.DSMT4">
                  <p:embed/>
                  <p:pic>
                    <p:nvPicPr>
                      <p:cNvPr id="0" name="图片 463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1674" y="3424915"/>
                        <a:ext cx="1003963" cy="36162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025670"/>
              </p:ext>
            </p:extLst>
          </p:nvPr>
        </p:nvGraphicFramePr>
        <p:xfrm>
          <a:off x="2659329" y="4181572"/>
          <a:ext cx="874148" cy="79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7" name="Equation" r:id="rId13" imgW="432435" imgH="394335" progId="Equation.DSMT4">
                  <p:embed/>
                </p:oleObj>
              </mc:Choice>
              <mc:Fallback>
                <p:oleObj name="Equation" r:id="rId13" imgW="432435" imgH="394335" progId="Equation.DSMT4">
                  <p:embed/>
                  <p:pic>
                    <p:nvPicPr>
                      <p:cNvPr id="0" name="图片 463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9329" y="4181572"/>
                        <a:ext cx="874148" cy="7991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文本框 27"/>
          <p:cNvSpPr txBox="1">
            <a:spLocks noChangeArrowheads="1"/>
          </p:cNvSpPr>
          <p:nvPr/>
        </p:nvSpPr>
        <p:spPr bwMode="auto">
          <a:xfrm>
            <a:off x="3182028" y="3732710"/>
            <a:ext cx="20414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lang="en-US" altLang="zh-CN" sz="24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 </a:t>
            </a:r>
          </a:p>
        </p:txBody>
      </p:sp>
      <p:sp>
        <p:nvSpPr>
          <p:cNvPr id="18" name="文本框 28"/>
          <p:cNvSpPr txBox="1">
            <a:spLocks noChangeArrowheads="1"/>
          </p:cNvSpPr>
          <p:nvPr/>
        </p:nvSpPr>
        <p:spPr bwMode="auto">
          <a:xfrm>
            <a:off x="3198623" y="877615"/>
            <a:ext cx="59553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去分母</a:t>
            </a:r>
            <a:r>
              <a:rPr lang="en-US" altLang="zh-CN" sz="24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方程两边同乘各分母的最小公倍数</a:t>
            </a:r>
            <a:r>
              <a:rPr lang="en-US" altLang="zh-CN" sz="24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9" name="文本框 29"/>
          <p:cNvSpPr txBox="1">
            <a:spLocks noChangeArrowheads="1"/>
          </p:cNvSpPr>
          <p:nvPr/>
        </p:nvSpPr>
        <p:spPr bwMode="auto">
          <a:xfrm>
            <a:off x="3166514" y="2430314"/>
            <a:ext cx="24848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 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087912" y="3046217"/>
            <a:ext cx="27800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 </a:t>
            </a:r>
          </a:p>
        </p:txBody>
      </p:sp>
      <p:sp>
        <p:nvSpPr>
          <p:cNvPr id="24" name="文本框 31"/>
          <p:cNvSpPr txBox="1">
            <a:spLocks noChangeArrowheads="1"/>
          </p:cNvSpPr>
          <p:nvPr/>
        </p:nvSpPr>
        <p:spPr bwMode="auto">
          <a:xfrm>
            <a:off x="3063488" y="1760421"/>
            <a:ext cx="14225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去括号 </a:t>
            </a:r>
          </a:p>
        </p:txBody>
      </p:sp>
      <p:sp>
        <p:nvSpPr>
          <p:cNvPr id="25" name="下箭头 24"/>
          <p:cNvSpPr>
            <a:spLocks noChangeArrowheads="1"/>
          </p:cNvSpPr>
          <p:nvPr/>
        </p:nvSpPr>
        <p:spPr bwMode="auto">
          <a:xfrm flipH="1">
            <a:off x="3096403" y="930445"/>
            <a:ext cx="82891" cy="290483"/>
          </a:xfrm>
          <a:prstGeom prst="downArrow">
            <a:avLst>
              <a:gd name="adj1" fmla="val 50000"/>
              <a:gd name="adj2" fmla="val 49462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下箭头 27"/>
          <p:cNvSpPr>
            <a:spLocks noChangeArrowheads="1"/>
          </p:cNvSpPr>
          <p:nvPr/>
        </p:nvSpPr>
        <p:spPr bwMode="auto">
          <a:xfrm flipH="1">
            <a:off x="3042530" y="1838400"/>
            <a:ext cx="82253" cy="280301"/>
          </a:xfrm>
          <a:prstGeom prst="downArrow">
            <a:avLst>
              <a:gd name="adj1" fmla="val 50000"/>
              <a:gd name="adj2" fmla="val 49462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下箭头 28"/>
          <p:cNvSpPr>
            <a:spLocks noChangeArrowheads="1"/>
          </p:cNvSpPr>
          <p:nvPr/>
        </p:nvSpPr>
        <p:spPr bwMode="auto">
          <a:xfrm flipH="1">
            <a:off x="3046975" y="2443056"/>
            <a:ext cx="78428" cy="297269"/>
          </a:xfrm>
          <a:prstGeom prst="downArrow">
            <a:avLst>
              <a:gd name="adj1" fmla="val 50000"/>
              <a:gd name="adj2" fmla="val 49462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下箭头 29"/>
          <p:cNvSpPr>
            <a:spLocks noChangeArrowheads="1"/>
          </p:cNvSpPr>
          <p:nvPr/>
        </p:nvSpPr>
        <p:spPr bwMode="auto">
          <a:xfrm flipH="1">
            <a:off x="3041792" y="3096958"/>
            <a:ext cx="78428" cy="298627"/>
          </a:xfrm>
          <a:prstGeom prst="downArrow">
            <a:avLst>
              <a:gd name="adj1" fmla="val 50000"/>
              <a:gd name="adj2" fmla="val 49462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" name="组合 21"/>
          <p:cNvGrpSpPr/>
          <p:nvPr/>
        </p:nvGrpSpPr>
        <p:grpSpPr bwMode="auto">
          <a:xfrm>
            <a:off x="5763085" y="1928138"/>
            <a:ext cx="2914782" cy="1804572"/>
            <a:chOff x="9387" y="4275"/>
            <a:chExt cx="5599" cy="3556"/>
          </a:xfrm>
        </p:grpSpPr>
        <p:sp>
          <p:nvSpPr>
            <p:cNvPr id="32" name="椭圆形标注 10"/>
            <p:cNvSpPr>
              <a:spLocks noChangeArrowheads="1"/>
            </p:cNvSpPr>
            <p:nvPr/>
          </p:nvSpPr>
          <p:spPr bwMode="auto">
            <a:xfrm flipV="1">
              <a:off x="9387" y="4275"/>
              <a:ext cx="5599" cy="3556"/>
            </a:xfrm>
            <a:prstGeom prst="wedgeEllipseCallout">
              <a:avLst>
                <a:gd name="adj1" fmla="val -55787"/>
                <a:gd name="adj2" fmla="val 53167"/>
              </a:avLst>
            </a:prstGeom>
            <a:noFill/>
            <a:ln w="9525">
              <a:solidFill>
                <a:srgbClr val="0070C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文本框 19"/>
            <p:cNvSpPr txBox="1">
              <a:spLocks noChangeArrowheads="1"/>
            </p:cNvSpPr>
            <p:nvPr/>
          </p:nvSpPr>
          <p:spPr bwMode="auto">
            <a:xfrm>
              <a:off x="10069" y="4434"/>
              <a:ext cx="4917" cy="3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dirty="0">
                  <a:solidFill>
                    <a:srgbClr val="C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小心漏乘不含分母的项，分式是多项式的，记得添括号！</a:t>
              </a:r>
            </a:p>
          </p:txBody>
        </p:sp>
      </p:grpSp>
      <p:sp>
        <p:nvSpPr>
          <p:cNvPr id="34" name="下箭头 33"/>
          <p:cNvSpPr>
            <a:spLocks noChangeArrowheads="1"/>
          </p:cNvSpPr>
          <p:nvPr/>
        </p:nvSpPr>
        <p:spPr bwMode="auto">
          <a:xfrm flipH="1">
            <a:off x="3045393" y="3830457"/>
            <a:ext cx="102020" cy="317630"/>
          </a:xfrm>
          <a:prstGeom prst="downArrow">
            <a:avLst>
              <a:gd name="adj1" fmla="val 50000"/>
              <a:gd name="adj2" fmla="val 49462"/>
            </a:avLst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4" grpId="0"/>
      <p:bldP spid="25" grpId="0" bldLvl="0" animBg="1"/>
      <p:bldP spid="28" grpId="0" bldLvl="0" animBg="1"/>
      <p:bldP spid="29" grpId="0" bldLvl="0" animBg="1"/>
      <p:bldP spid="30" grpId="0" bldLvl="0" animBg="1"/>
      <p:bldP spid="34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2047</Words>
  <Application>Microsoft Office PowerPoint</Application>
  <PresentationFormat>全屏显示(16:9)</PresentationFormat>
  <Paragraphs>152</Paragraphs>
  <Slides>27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Arial</vt:lpstr>
      <vt:lpstr>宋体</vt:lpstr>
      <vt:lpstr>Times New Roman</vt:lpstr>
      <vt:lpstr>Wingdings</vt:lpstr>
      <vt:lpstr>Cambria Math</vt:lpstr>
      <vt:lpstr>楷体</vt:lpstr>
      <vt:lpstr>仿宋</vt:lpstr>
      <vt:lpstr>隶书</vt:lpstr>
      <vt:lpstr>Calibri</vt:lpstr>
      <vt:lpstr>黑体</vt:lpstr>
      <vt:lpstr>1_自定义设计方案</vt:lpstr>
      <vt:lpstr>MathType 6.0 Equation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867</cp:revision>
  <dcterms:created xsi:type="dcterms:W3CDTF">2023-10-19T08:02:00Z</dcterms:created>
  <dcterms:modified xsi:type="dcterms:W3CDTF">2024-08-21T07:47:15Z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